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-8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plotArea>
      <c:layout>
        <c:manualLayout>
          <c:layoutTarget val="inner"/>
          <c:xMode val="edge"/>
          <c:yMode val="edge"/>
          <c:x val="8.77724737532809E-2"/>
          <c:y val="6.558587598425196E-2"/>
          <c:w val="0.73786827427821555"/>
          <c:h val="0.5705809547244093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عالی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Sheet1!$A$2:$A$6</c:f>
              <c:strCache>
                <c:ptCount val="5"/>
                <c:pt idx="0">
                  <c:v>دانش استاد و میزان احاطه بر موضوع</c:v>
                </c:pt>
                <c:pt idx="1">
                  <c:v>حضور به موقع در کلاس</c:v>
                </c:pt>
                <c:pt idx="2">
                  <c:v>منش و رفتار استاد وعلاقه برای پاسخ به سؤالات</c:v>
                </c:pt>
                <c:pt idx="3">
                  <c:v>معرفی منابع و امکانات آموزشی</c:v>
                </c:pt>
                <c:pt idx="4">
                  <c:v>میزان تأثیر مطالب فراگرفته شده از این دوره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خوب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دانش استاد و میزان احاطه بر موضوع</c:v>
                </c:pt>
                <c:pt idx="1">
                  <c:v>حضور به موقع در کلاس</c:v>
                </c:pt>
                <c:pt idx="2">
                  <c:v>منش و رفتار استاد وعلاقه برای پاسخ به سؤالات</c:v>
                </c:pt>
                <c:pt idx="3">
                  <c:v>معرفی منابع و امکانات آموزشی</c:v>
                </c:pt>
                <c:pt idx="4">
                  <c:v>میزان تأثیر مطالب فراگرفته شده از این دوره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11</c:v>
                </c:pt>
                <c:pt idx="2">
                  <c:v>9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متوسط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Sheet1!$A$2:$A$6</c:f>
              <c:strCache>
                <c:ptCount val="5"/>
                <c:pt idx="0">
                  <c:v>دانش استاد و میزان احاطه بر موضوع</c:v>
                </c:pt>
                <c:pt idx="1">
                  <c:v>حضور به موقع در کلاس</c:v>
                </c:pt>
                <c:pt idx="2">
                  <c:v>منش و رفتار استاد وعلاقه برای پاسخ به سؤالات</c:v>
                </c:pt>
                <c:pt idx="3">
                  <c:v>معرفی منابع و امکانات آموزشی</c:v>
                </c:pt>
                <c:pt idx="4">
                  <c:v>میزان تأثیر مطالب فراگرفته شده از این دوره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ضعیف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Sheet1!$A$2:$A$6</c:f>
              <c:strCache>
                <c:ptCount val="5"/>
                <c:pt idx="0">
                  <c:v>دانش استاد و میزان احاطه بر موضوع</c:v>
                </c:pt>
                <c:pt idx="1">
                  <c:v>حضور به موقع در کلاس</c:v>
                </c:pt>
                <c:pt idx="2">
                  <c:v>منش و رفتار استاد وعلاقه برای پاسخ به سؤالات</c:v>
                </c:pt>
                <c:pt idx="3">
                  <c:v>معرفی منابع و امکانات آموزشی</c:v>
                </c:pt>
                <c:pt idx="4">
                  <c:v>میزان تأثیر مطالب فراگرفته شده از این دوره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axId val="89355008"/>
        <c:axId val="89356544"/>
      </c:barChart>
      <c:catAx>
        <c:axId val="89355008"/>
        <c:scaling>
          <c:orientation val="minMax"/>
        </c:scaling>
        <c:axPos val="b"/>
        <c:tickLblPos val="nextTo"/>
        <c:crossAx val="89356544"/>
        <c:crosses val="autoZero"/>
        <c:auto val="1"/>
        <c:lblAlgn val="ctr"/>
        <c:lblOffset val="100"/>
      </c:catAx>
      <c:valAx>
        <c:axId val="89356544"/>
        <c:scaling>
          <c:orientation val="minMax"/>
        </c:scaling>
        <c:axPos val="l"/>
        <c:majorGridlines/>
        <c:numFmt formatCode="General" sourceLinked="1"/>
        <c:tickLblPos val="nextTo"/>
        <c:crossAx val="89355008"/>
        <c:crosses val="autoZero"/>
        <c:crossBetween val="between"/>
      </c:valAx>
      <c:spPr>
        <a:solidFill>
          <a:schemeClr val="accent3">
            <a:lumMod val="40000"/>
            <a:lumOff val="60000"/>
          </a:schemeClr>
        </a:solidFill>
      </c:spPr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fa-IR"/>
          </a:p>
        </c:txPr>
      </c:legendEntry>
      <c:layout>
        <c:manualLayout>
          <c:xMode val="edge"/>
          <c:yMode val="edge"/>
          <c:x val="0.88171321805084724"/>
          <c:y val="0.13304791811563271"/>
          <c:w val="9.9219831430141389E-2"/>
          <c:h val="0.42506496062992155"/>
        </c:manualLayout>
      </c:layout>
      <c:spPr>
        <a:solidFill>
          <a:schemeClr val="accent3">
            <a:lumMod val="40000"/>
            <a:lumOff val="60000"/>
          </a:schemeClr>
        </a:solidFill>
      </c:spPr>
    </c:legend>
    <c:plotVisOnly val="1"/>
  </c:chart>
  <c:spPr>
    <a:solidFill>
      <a:schemeClr val="accent1">
        <a:lumMod val="60000"/>
        <a:lumOff val="40000"/>
      </a:schemeClr>
    </a:solidFill>
  </c:spPr>
  <c:txPr>
    <a:bodyPr/>
    <a:lstStyle/>
    <a:p>
      <a:pPr>
        <a:defRPr sz="1800"/>
      </a:pPr>
      <a:endParaRPr lang="fa-I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5472608" cy="8367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dirty="0" smtClean="0"/>
              <a:t>موارد علمی - آموزشی</a:t>
            </a:r>
            <a:endParaRPr lang="fa-I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6656784" cy="4896544"/>
          </a:xfrm>
        </p:spPr>
        <p:txBody>
          <a:bodyPr/>
          <a:lstStyle/>
          <a:p>
            <a:r>
              <a:rPr lang="fa-IR" dirty="0" smtClean="0"/>
              <a:t>.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95536" y="1268760"/>
          <a:ext cx="799288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موارد علمی - آموزشی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موارد علمی - آموزشی</dc:title>
  <dc:creator>Ali</dc:creator>
  <cp:lastModifiedBy>Ali</cp:lastModifiedBy>
  <cp:revision>7</cp:revision>
  <dcterms:created xsi:type="dcterms:W3CDTF">2014-04-21T14:24:05Z</dcterms:created>
  <dcterms:modified xsi:type="dcterms:W3CDTF">2014-04-21T16:18:40Z</dcterms:modified>
</cp:coreProperties>
</file>